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6" r:id="rId1"/>
  </p:sldMasterIdLst>
  <p:notesMasterIdLst>
    <p:notesMasterId r:id="rId8"/>
  </p:notesMasterIdLst>
  <p:sldIdLst>
    <p:sldId id="267" r:id="rId2"/>
    <p:sldId id="300" r:id="rId3"/>
    <p:sldId id="301" r:id="rId4"/>
    <p:sldId id="303" r:id="rId5"/>
    <p:sldId id="302" r:id="rId6"/>
    <p:sldId id="30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187"/>
    <a:srgbClr val="0EA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7"/>
    <p:restoredTop sz="77287"/>
  </p:normalViewPr>
  <p:slideViewPr>
    <p:cSldViewPr snapToGrid="0" snapToObjects="1">
      <p:cViewPr varScale="1">
        <p:scale>
          <a:sx n="82" d="100"/>
          <a:sy n="82" d="100"/>
        </p:scale>
        <p:origin x="199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9EA91-5672-EB4B-BCEA-7BFBDA00FDBD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B1AD-A0FE-8144-A476-BAC1A7A40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9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B1AD-A0FE-8144-A476-BAC1A7A403A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variable – </a:t>
            </a:r>
            <a:r>
              <a:rPr lang="en-US" dirty="0" err="1"/>
              <a:t>descrete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B1AD-A0FE-8144-A476-BAC1A7A403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9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variable – </a:t>
            </a:r>
            <a:r>
              <a:rPr lang="en-US" dirty="0" err="1"/>
              <a:t>descrete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B1AD-A0FE-8144-A476-BAC1A7A40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9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variable – </a:t>
            </a:r>
            <a:r>
              <a:rPr lang="en-US" dirty="0" err="1"/>
              <a:t>descrete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B1AD-A0FE-8144-A476-BAC1A7A403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3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B1AD-A0FE-8144-A476-BAC1A7A403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9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EB1AD-A0FE-8144-A476-BAC1A7A403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8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11/1/2016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11/1/2016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955A38-21C0-BB40-8425-E730C909C2F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47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learn/machine-learning" TargetMode="External"/><Relationship Id="rId5" Type="http://schemas.openxmlformats.org/officeDocument/2006/relationships/hyperlink" Target="http://robotics.stanford.edu/people/nilsson/MLBOOK.pdf" TargetMode="External"/><Relationship Id="rId4" Type="http://schemas.openxmlformats.org/officeDocument/2006/relationships/hyperlink" Target="http://scikit-learn.org/stab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EA64-9D9F-324D-871B-C7A7CAA0EF01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1384-82AE-F84E-8EBC-F3E1F879C9E0}" type="slidenum">
              <a:rPr lang="en-US" smtClean="0"/>
              <a:t>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912" y="271123"/>
            <a:ext cx="1350283" cy="9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9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Machine Learning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C372-30F8-294D-90C7-A58DB896D059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1384-82AE-F84E-8EBC-F3E1F879C9E0}" type="slidenum">
              <a:rPr lang="en-US" smtClean="0"/>
              <a:t>1</a:t>
            </a:fld>
            <a:endParaRPr lang="en-US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580066A8-A899-461D-933D-E29D85486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60" y="2957469"/>
            <a:ext cx="8128039" cy="309768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BB75D7-D175-4A1A-8375-B6FDE13D1BD8}"/>
              </a:ext>
            </a:extLst>
          </p:cNvPr>
          <p:cNvSpPr txBox="1"/>
          <p:nvPr/>
        </p:nvSpPr>
        <p:spPr>
          <a:xfrm>
            <a:off x="1242646" y="2004646"/>
            <a:ext cx="971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from Experience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/>
              <a:t> (Data) with respect to some class of tasks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(our analysis target) and performance measure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 (Validation Measure to test accuracy), to see if the performance at tasks in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measured by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 can improve with experience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7719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 Learning Models - Supervised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C372-30F8-294D-90C7-A58DB896D059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1384-82AE-F84E-8EBC-F3E1F879C9E0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9AC250-720B-4B5E-A1D5-13635A8F0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“Labeled” data</a:t>
            </a:r>
          </a:p>
          <a:p>
            <a:pPr marL="0" indent="0">
              <a:buNone/>
            </a:pPr>
            <a:r>
              <a:rPr lang="en-US" dirty="0"/>
              <a:t>Feature Vector + Labels =</a:t>
            </a:r>
          </a:p>
          <a:p>
            <a:pPr marL="0" indent="0">
              <a:buNone/>
            </a:pPr>
            <a:r>
              <a:rPr lang="en-US" dirty="0"/>
              <a:t>Predictive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Two Categories: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Classification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672DD3-4904-4B1B-B7BE-C4B467EB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44" y="1954108"/>
            <a:ext cx="6035039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8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Learning Categories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C372-30F8-294D-90C7-A58DB896D059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1384-82AE-F84E-8EBC-F3E1F879C9E0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9AC250-720B-4B5E-A1D5-13635A8F0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Classification: </a:t>
            </a:r>
            <a:r>
              <a:rPr lang="en-US" dirty="0"/>
              <a:t>Identifying to which of a set of categories a new observation belongs, on the basis of a training set of data containing observations whose category membership is known.</a:t>
            </a:r>
          </a:p>
          <a:p>
            <a:pPr marL="0" indent="0">
              <a:buNone/>
            </a:pPr>
            <a:r>
              <a:rPr lang="en-US" b="1" dirty="0"/>
              <a:t>Regression: </a:t>
            </a:r>
            <a:r>
              <a:rPr lang="en-US" dirty="0"/>
              <a:t>assuming the target values come from a sort of function and focused on finding the relationship between input variables and the continuous outputs.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B7E1EA-575B-4881-B2A9-91448CFB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87" y="3204363"/>
            <a:ext cx="6037385" cy="30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3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Learning Models - Unsupervised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Unlabeled Data</a:t>
            </a:r>
          </a:p>
          <a:p>
            <a:pPr marL="0" indent="0">
              <a:buNone/>
            </a:pPr>
            <a:r>
              <a:rPr lang="en-US" dirty="0"/>
              <a:t>Feature Vectors + Intrinsic structure = </a:t>
            </a:r>
          </a:p>
          <a:p>
            <a:pPr marL="0" indent="0">
              <a:buNone/>
            </a:pPr>
            <a:r>
              <a:rPr lang="en-US" dirty="0"/>
              <a:t>Predicted Clusters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C372-30F8-294D-90C7-A58DB896D059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1384-82AE-F84E-8EBC-F3E1F879C9E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48" y="1845734"/>
            <a:ext cx="5683932" cy="37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0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-Learn: Machine Learning in Python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2272E7-444A-4306-B296-F6E1A685D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0422" y="1951771"/>
            <a:ext cx="5902061" cy="38511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C372-30F8-294D-90C7-A58DB896D059}" type="datetime1">
              <a:rPr lang="en-US" smtClean="0"/>
              <a:t>10/24/2017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51384-82AE-F84E-8EBC-F3E1F879C9E0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1E1489-6FA4-44B4-84B5-7EAFB843A6C4}"/>
              </a:ext>
            </a:extLst>
          </p:cNvPr>
          <p:cNvSpPr txBox="1"/>
          <p:nvPr/>
        </p:nvSpPr>
        <p:spPr>
          <a:xfrm>
            <a:off x="1097280" y="1951771"/>
            <a:ext cx="40725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Scikit</a:t>
            </a:r>
            <a:r>
              <a:rPr lang="en-US" dirty="0"/>
              <a:t>-Learn Official Document: </a:t>
            </a:r>
            <a:r>
              <a:rPr lang="en-US" dirty="0">
                <a:hlinkClick r:id="rId4"/>
              </a:rPr>
              <a:t>http://scikit-learn.org/stable/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Free Online Book on ML: </a:t>
            </a:r>
            <a:r>
              <a:rPr lang="en-US" dirty="0">
                <a:hlinkClick r:id="rId5"/>
              </a:rPr>
              <a:t>http://robotics.stanford.edu/people/nilsson/MLBOOK.pdf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Andrew Ng's Machine Learning Class: </a:t>
            </a:r>
            <a:r>
              <a:rPr lang="en-US" dirty="0">
                <a:hlinkClick r:id="rId6"/>
              </a:rPr>
              <a:t>https://www.coursera.org/learn/machine-learning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85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11189</TotalTime>
  <Words>243</Words>
  <Application>Microsoft Office PowerPoint</Application>
  <PresentationFormat>Widescreen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宋体</vt:lpstr>
      <vt:lpstr>Arial</vt:lpstr>
      <vt:lpstr>Calibri</vt:lpstr>
      <vt:lpstr>Calibri Light</vt:lpstr>
      <vt:lpstr>Retrospect</vt:lpstr>
      <vt:lpstr>Introduction to Machine Learning</vt:lpstr>
      <vt:lpstr>What is Machine Learning</vt:lpstr>
      <vt:lpstr>General Learning Models - Supervised</vt:lpstr>
      <vt:lpstr>Supervised Learning Categories</vt:lpstr>
      <vt:lpstr>General Learning Models - Unsupervised</vt:lpstr>
      <vt:lpstr>Scikit-Learn: Machine Learning in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Xiaolu Zhao</dc:creator>
  <cp:lastModifiedBy>Chenguang Xue</cp:lastModifiedBy>
  <cp:revision>87</cp:revision>
  <dcterms:created xsi:type="dcterms:W3CDTF">2016-11-02T08:54:35Z</dcterms:created>
  <dcterms:modified xsi:type="dcterms:W3CDTF">2017-10-24T21:53:45Z</dcterms:modified>
</cp:coreProperties>
</file>